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263" r:id="rId3"/>
    <p:sldId id="258" r:id="rId4"/>
    <p:sldId id="257" r:id="rId5"/>
    <p:sldId id="259" r:id="rId6"/>
    <p:sldId id="262" r:id="rId7"/>
    <p:sldId id="264" r:id="rId8"/>
    <p:sldId id="290" r:id="rId9"/>
    <p:sldId id="265" r:id="rId10"/>
    <p:sldId id="266" r:id="rId11"/>
    <p:sldId id="267" r:id="rId12"/>
    <p:sldId id="268" r:id="rId13"/>
    <p:sldId id="301" r:id="rId14"/>
    <p:sldId id="270" r:id="rId15"/>
    <p:sldId id="293" r:id="rId16"/>
    <p:sldId id="271" r:id="rId17"/>
    <p:sldId id="294" r:id="rId18"/>
    <p:sldId id="272" r:id="rId19"/>
    <p:sldId id="295" r:id="rId20"/>
    <p:sldId id="273" r:id="rId21"/>
    <p:sldId id="296" r:id="rId22"/>
    <p:sldId id="274" r:id="rId23"/>
    <p:sldId id="297" r:id="rId24"/>
    <p:sldId id="275" r:id="rId25"/>
    <p:sldId id="299" r:id="rId26"/>
    <p:sldId id="298" r:id="rId27"/>
    <p:sldId id="277" r:id="rId28"/>
    <p:sldId id="278" r:id="rId29"/>
    <p:sldId id="284" r:id="rId30"/>
    <p:sldId id="286" r:id="rId31"/>
    <p:sldId id="287" r:id="rId32"/>
    <p:sldId id="289" r:id="rId33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ernanda\Desktop\Planilha%20coleta%20dados_Osmar_revisada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layout/>
      <c:overlay val="0"/>
      <c:spPr>
        <a:noFill/>
        <a:ln w="25400">
          <a:noFill/>
        </a:ln>
      </c:spPr>
      <c:txPr>
        <a:bodyPr/>
        <a:lstStyle/>
        <a:p>
          <a:pPr algn="ctr" rtl="1"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Indicadores!$C$57</c:f>
              <c:strCache>
                <c:ptCount val="1"/>
                <c:pt idx="0">
                  <c:v>Proporção de crianças entre 6 e 72 meses com avaliação de necessidade de atendimento odontológico 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 algn="ctr" rtl="1"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Indicadores!$D$56:$F$56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Indicadores!$D$57:$F$57</c:f>
              <c:numCache>
                <c:formatCode>0.0%</c:formatCode>
                <c:ptCount val="3"/>
                <c:pt idx="0">
                  <c:v>0.54545454545454541</c:v>
                </c:pt>
                <c:pt idx="1">
                  <c:v>0.33333333333333331</c:v>
                </c:pt>
                <c:pt idx="2">
                  <c:v>0.41333333333333333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5"/>
        <c:axId val="34494720"/>
        <c:axId val="34500608"/>
      </c:barChart>
      <c:catAx>
        <c:axId val="34494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34500608"/>
        <c:crosses val="autoZero"/>
        <c:auto val="1"/>
        <c:lblAlgn val="ctr"/>
        <c:lblOffset val="100"/>
        <c:noMultiLvlLbl val="0"/>
      </c:catAx>
      <c:valAx>
        <c:axId val="34500608"/>
        <c:scaling>
          <c:orientation val="minMax"/>
          <c:max val="1"/>
          <c:min val="0"/>
        </c:scaling>
        <c:delete val="1"/>
        <c:axPos val="l"/>
        <c:numFmt formatCode="0.0%" sourceLinked="1"/>
        <c:majorTickMark val="out"/>
        <c:minorTickMark val="none"/>
        <c:tickLblPos val="nextTo"/>
        <c:crossAx val="34494720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1BE4DC-5D66-4A3B-9FBB-3B68A6B3A2B8}" type="datetimeFigureOut">
              <a:rPr lang="pt-BR" smtClean="0"/>
              <a:pPr/>
              <a:t>03/05/2016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278085-37E1-4D65-8013-6FAC8AEFE5A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974795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278085-37E1-4D65-8013-6FAC8AEFE5A3}" type="slidenum">
              <a:rPr lang="pt-BR" smtClean="0"/>
              <a:pPr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580645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3D6D9-125C-4F9A-9798-CE707C40FD30}" type="datetimeFigureOut">
              <a:rPr lang="pt-BR" smtClean="0"/>
              <a:pPr/>
              <a:t>03/05/2016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85F6C-75CE-441E-962A-215592ECA7B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3D6D9-125C-4F9A-9798-CE707C40FD30}" type="datetimeFigureOut">
              <a:rPr lang="pt-BR" smtClean="0"/>
              <a:pPr/>
              <a:t>03/05/2016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85F6C-75CE-441E-962A-215592ECA7B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3D6D9-125C-4F9A-9798-CE707C40FD30}" type="datetimeFigureOut">
              <a:rPr lang="pt-BR" smtClean="0"/>
              <a:pPr/>
              <a:t>03/05/2016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85F6C-75CE-441E-962A-215592ECA7B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3D6D9-125C-4F9A-9798-CE707C40FD30}" type="datetimeFigureOut">
              <a:rPr lang="pt-BR" smtClean="0"/>
              <a:pPr/>
              <a:t>03/05/2016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85F6C-75CE-441E-962A-215592ECA7B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3D6D9-125C-4F9A-9798-CE707C40FD30}" type="datetimeFigureOut">
              <a:rPr lang="pt-BR" smtClean="0"/>
              <a:pPr/>
              <a:t>03/05/2016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85F6C-75CE-441E-962A-215592ECA7B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3D6D9-125C-4F9A-9798-CE707C40FD30}" type="datetimeFigureOut">
              <a:rPr lang="pt-BR" smtClean="0"/>
              <a:pPr/>
              <a:t>03/05/2016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85F6C-75CE-441E-962A-215592ECA7B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3D6D9-125C-4F9A-9798-CE707C40FD30}" type="datetimeFigureOut">
              <a:rPr lang="pt-BR" smtClean="0"/>
              <a:pPr/>
              <a:t>03/05/2016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85F6C-75CE-441E-962A-215592ECA7B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3D6D9-125C-4F9A-9798-CE707C40FD30}" type="datetimeFigureOut">
              <a:rPr lang="pt-BR" smtClean="0"/>
              <a:pPr/>
              <a:t>03/05/2016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85F6C-75CE-441E-962A-215592ECA7B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3D6D9-125C-4F9A-9798-CE707C40FD30}" type="datetimeFigureOut">
              <a:rPr lang="pt-BR" smtClean="0"/>
              <a:pPr/>
              <a:t>03/05/2016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85F6C-75CE-441E-962A-215592ECA7B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3D6D9-125C-4F9A-9798-CE707C40FD30}" type="datetimeFigureOut">
              <a:rPr lang="pt-BR" smtClean="0"/>
              <a:pPr/>
              <a:t>03/05/2016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85F6C-75CE-441E-962A-215592ECA7B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3D6D9-125C-4F9A-9798-CE707C40FD30}" type="datetimeFigureOut">
              <a:rPr lang="pt-BR" smtClean="0"/>
              <a:pPr/>
              <a:t>03/05/2016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85F6C-75CE-441E-962A-215592ECA7B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63D6D9-125C-4F9A-9798-CE707C40FD30}" type="datetimeFigureOut">
              <a:rPr lang="pt-BR" smtClean="0"/>
              <a:pPr/>
              <a:t>03/05/2016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785F6C-75CE-441E-962A-215592ECA7B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72204" y="1534295"/>
            <a:ext cx="7772400" cy="3100409"/>
          </a:xfrm>
        </p:spPr>
        <p:txBody>
          <a:bodyPr>
            <a:normAutofit/>
          </a:bodyPr>
          <a:lstStyle/>
          <a:p>
            <a:r>
              <a:rPr lang="pt-BR" sz="3200" b="1" dirty="0"/>
              <a:t>Melhoria da Atenção à Saúde da Criança de zero a 72 meses na UBS Cândido Godói, Cândido Godói/RS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993659" y="4509120"/>
            <a:ext cx="7129490" cy="1857388"/>
          </a:xfrm>
        </p:spPr>
        <p:txBody>
          <a:bodyPr>
            <a:normAutofit/>
          </a:bodyPr>
          <a:lstStyle/>
          <a:p>
            <a:r>
              <a:rPr lang="pt-BR" sz="2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Especializando: Osmar Young Ramos</a:t>
            </a:r>
          </a:p>
          <a:p>
            <a:r>
              <a:rPr lang="pt-BR" sz="1900" dirty="0" smtClean="0">
                <a:latin typeface="Arial" pitchFamily="34" charset="0"/>
                <a:cs typeface="Arial" pitchFamily="34" charset="0"/>
              </a:rPr>
              <a:t>Orientadora: Fernanda de Oliveira </a:t>
            </a:r>
            <a:r>
              <a:rPr lang="pt-BR" sz="1900" dirty="0" err="1" smtClean="0">
                <a:latin typeface="Arial" pitchFamily="34" charset="0"/>
                <a:cs typeface="Arial" pitchFamily="34" charset="0"/>
              </a:rPr>
              <a:t>Meller</a:t>
            </a:r>
            <a:endParaRPr lang="pt-BR" sz="1900" dirty="0" smtClean="0">
              <a:latin typeface="Arial" pitchFamily="34" charset="0"/>
              <a:cs typeface="Arial" pitchFamily="34" charset="0"/>
            </a:endParaRPr>
          </a:p>
          <a:p>
            <a:endParaRPr lang="pt-BR" sz="2200" dirty="0">
              <a:latin typeface="Arial" pitchFamily="34" charset="0"/>
              <a:cs typeface="Arial" pitchFamily="34" charset="0"/>
            </a:endParaRPr>
          </a:p>
          <a:p>
            <a:r>
              <a:rPr lang="pt-BR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Pelotas, 2016</a:t>
            </a:r>
          </a:p>
        </p:txBody>
      </p:sp>
      <p:sp>
        <p:nvSpPr>
          <p:cNvPr id="4" name="CaixaDeTexto 3"/>
          <p:cNvSpPr txBox="1">
            <a:spLocks/>
          </p:cNvSpPr>
          <p:nvPr/>
        </p:nvSpPr>
        <p:spPr>
          <a:xfrm>
            <a:off x="184048" y="188640"/>
            <a:ext cx="8748712" cy="1785104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/>
            <a:r>
              <a:rPr lang="en-US" altLang="en-US" sz="2200" dirty="0"/>
              <a:t>Universidade Federal de Pelotas</a:t>
            </a:r>
          </a:p>
          <a:p>
            <a:pPr algn="ctr"/>
            <a:r>
              <a:rPr lang="en-US" altLang="en-US" sz="2200" dirty="0"/>
              <a:t>Universidade Aberta do SUS </a:t>
            </a:r>
            <a:r>
              <a:rPr sz="2200" dirty="0"/>
              <a:t/>
            </a:r>
            <a:br>
              <a:rPr sz="2200" dirty="0"/>
            </a:br>
            <a:r>
              <a:rPr lang="en-US" altLang="en-US" sz="2200" dirty="0"/>
              <a:t>Especialização em Saúde da Família</a:t>
            </a:r>
            <a:r>
              <a:rPr sz="2200" dirty="0"/>
              <a:t/>
            </a:r>
            <a:br>
              <a:rPr sz="2200" dirty="0"/>
            </a:br>
            <a:r>
              <a:rPr lang="en-US" altLang="en-US" sz="2200" dirty="0"/>
              <a:t> </a:t>
            </a:r>
            <a:r>
              <a:rPr lang="en-US" altLang="en-US" sz="2200" dirty="0" err="1" smtClean="0"/>
              <a:t>Modalidade</a:t>
            </a:r>
            <a:r>
              <a:rPr lang="en-US" altLang="en-US" sz="2200" dirty="0" smtClean="0"/>
              <a:t> a </a:t>
            </a:r>
            <a:r>
              <a:rPr lang="en-US" altLang="en-US" sz="2200" dirty="0" err="1" smtClean="0"/>
              <a:t>distância</a:t>
            </a:r>
            <a:endParaRPr lang="en-US" altLang="en-US" sz="2200" dirty="0" smtClean="0"/>
          </a:p>
          <a:p>
            <a:pPr algn="ctr"/>
            <a:r>
              <a:rPr lang="en-US" altLang="en-US" sz="2200" dirty="0" err="1" smtClean="0"/>
              <a:t>Turma</a:t>
            </a:r>
            <a:r>
              <a:rPr lang="en-US" altLang="en-US" sz="2200" dirty="0" smtClean="0"/>
              <a:t> 9</a:t>
            </a:r>
            <a:endParaRPr lang="en-US" altLang="en-US" sz="2200" dirty="0"/>
          </a:p>
        </p:txBody>
      </p:sp>
      <p:pic>
        <p:nvPicPr>
          <p:cNvPr id="5" name="Imagem 4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25" t="18695" r="19223" b="18871"/>
          <a:stretch/>
        </p:blipFill>
        <p:spPr bwMode="auto">
          <a:xfrm>
            <a:off x="539552" y="270123"/>
            <a:ext cx="1199325" cy="102091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0312" y="427006"/>
            <a:ext cx="1126424" cy="8640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525963"/>
          </a:xfrm>
        </p:spPr>
        <p:txBody>
          <a:bodyPr/>
          <a:lstStyle/>
          <a:p>
            <a:r>
              <a:rPr lang="pt-BR" sz="2200" dirty="0">
                <a:latin typeface="Arial" pitchFamily="34" charset="0"/>
                <a:cs typeface="Arial" pitchFamily="34" charset="0"/>
              </a:rPr>
              <a:t>Objetivo 1: Ampliar a cobertura do Programa de Saúde da Criança</a:t>
            </a:r>
            <a:r>
              <a:rPr lang="pt-BR" sz="22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pt-BR" sz="2200" dirty="0">
              <a:latin typeface="Arial" pitchFamily="34" charset="0"/>
              <a:cs typeface="Arial" pitchFamily="34" charset="0"/>
            </a:endParaRPr>
          </a:p>
          <a:p>
            <a:r>
              <a:rPr lang="pt-BR" sz="2200" dirty="0">
                <a:latin typeface="Arial" pitchFamily="34" charset="0"/>
                <a:cs typeface="Arial" pitchFamily="34" charset="0"/>
              </a:rPr>
              <a:t>Meta </a:t>
            </a:r>
            <a:r>
              <a:rPr lang="pt-BR" sz="2200" dirty="0" smtClean="0">
                <a:latin typeface="Arial" pitchFamily="34" charset="0"/>
                <a:cs typeface="Arial" pitchFamily="34" charset="0"/>
              </a:rPr>
              <a:t>1.1.: </a:t>
            </a:r>
            <a:r>
              <a:rPr lang="pt-BR" sz="2200" dirty="0">
                <a:latin typeface="Arial" pitchFamily="34" charset="0"/>
                <a:cs typeface="Arial" pitchFamily="34" charset="0"/>
              </a:rPr>
              <a:t>Ampliar a cobertura da atenção à saúde para 85% das crianças, entre zero e 72 meses, pertencentes à área de abrangência da unidade saúde. </a:t>
            </a:r>
          </a:p>
          <a:p>
            <a:endParaRPr lang="pt-BR" dirty="0"/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590911" y="26205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 smtClean="0">
                <a:latin typeface="Arial" pitchFamily="34" charset="0"/>
                <a:cs typeface="Arial" pitchFamily="34" charset="0"/>
              </a:rPr>
              <a:t>Objetivos específicos, Metas e Resultados</a:t>
            </a:r>
            <a:endParaRPr lang="pt-BR" dirty="0"/>
          </a:p>
        </p:txBody>
      </p:sp>
      <p:pic>
        <p:nvPicPr>
          <p:cNvPr id="6" name="Espaço Reservado para Conteúdo 3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569007" y="3861048"/>
            <a:ext cx="4939097" cy="2837761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5724128" y="4005064"/>
            <a:ext cx="27363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100" dirty="0" smtClean="0"/>
              <a:t>Mês 1: 24 crianças</a:t>
            </a:r>
          </a:p>
          <a:p>
            <a:r>
              <a:rPr lang="pt-BR" sz="2100" dirty="0" smtClean="0"/>
              <a:t>Mês 2: 54 crianças</a:t>
            </a:r>
          </a:p>
          <a:p>
            <a:r>
              <a:rPr lang="pt-BR" sz="2100" dirty="0" smtClean="0"/>
              <a:t>Mês 3: 81 </a:t>
            </a:r>
            <a:r>
              <a:rPr lang="pt-BR" sz="2100" dirty="0"/>
              <a:t>crianças</a:t>
            </a:r>
          </a:p>
          <a:p>
            <a:endParaRPr lang="pt-BR" sz="2100" dirty="0"/>
          </a:p>
        </p:txBody>
      </p:sp>
    </p:spTree>
    <p:extLst>
      <p:ext uri="{BB962C8B-B14F-4D97-AF65-F5344CB8AC3E}">
        <p14:creationId xmlns:p14="http://schemas.microsoft.com/office/powerpoint/2010/main" val="5451854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 smtClean="0">
                <a:latin typeface="Arial" pitchFamily="34" charset="0"/>
                <a:cs typeface="Arial" pitchFamily="34" charset="0"/>
              </a:rPr>
              <a:t>Objetivos específicos, Metas e Resultados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200" dirty="0">
                <a:latin typeface="Arial" pitchFamily="34" charset="0"/>
                <a:cs typeface="Arial" pitchFamily="34" charset="0"/>
              </a:rPr>
              <a:t>Objetivo 2: Melhorar a qualidade do atendimento à criança</a:t>
            </a:r>
            <a:r>
              <a:rPr lang="pt-BR" sz="22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pt-BR" sz="2200" dirty="0">
              <a:latin typeface="Arial" pitchFamily="34" charset="0"/>
              <a:cs typeface="Arial" pitchFamily="34" charset="0"/>
            </a:endParaRPr>
          </a:p>
          <a:p>
            <a:r>
              <a:rPr lang="pt-BR" sz="2200" dirty="0">
                <a:latin typeface="Arial" pitchFamily="34" charset="0"/>
                <a:cs typeface="Arial" pitchFamily="34" charset="0"/>
              </a:rPr>
              <a:t>Meta </a:t>
            </a:r>
            <a:r>
              <a:rPr lang="pt-BR" sz="2200" dirty="0" smtClean="0">
                <a:latin typeface="Arial" pitchFamily="34" charset="0"/>
                <a:cs typeface="Arial" pitchFamily="34" charset="0"/>
              </a:rPr>
              <a:t>2.1.: </a:t>
            </a:r>
            <a:r>
              <a:rPr lang="pt-BR" sz="2200" dirty="0">
                <a:latin typeface="Arial" pitchFamily="34" charset="0"/>
                <a:cs typeface="Arial" pitchFamily="34" charset="0"/>
              </a:rPr>
              <a:t>Realizar a primeira consulta na primeira semana de vida para 100% das crianças </a:t>
            </a:r>
            <a:r>
              <a:rPr lang="pt-BR" sz="2200" dirty="0" smtClean="0">
                <a:latin typeface="Arial" pitchFamily="34" charset="0"/>
                <a:cs typeface="Arial" pitchFamily="34" charset="0"/>
              </a:rPr>
              <a:t>cadastradas.</a:t>
            </a:r>
            <a:endParaRPr lang="pt-BR" sz="2200" dirty="0">
              <a:latin typeface="Arial" pitchFamily="34" charset="0"/>
              <a:cs typeface="Arial" pitchFamily="34" charset="0"/>
            </a:endParaRPr>
          </a:p>
          <a:p>
            <a:endParaRPr lang="pt-BR" dirty="0"/>
          </a:p>
        </p:txBody>
      </p:sp>
      <p:pic>
        <p:nvPicPr>
          <p:cNvPr id="4" name="Espaço Reservado para Conteúdo 3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3573016"/>
            <a:ext cx="4143403" cy="2794632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5580112" y="3861048"/>
            <a:ext cx="27363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100" dirty="0" smtClean="0"/>
              <a:t>Mês 1: 21 crianças</a:t>
            </a:r>
          </a:p>
          <a:p>
            <a:r>
              <a:rPr lang="pt-BR" sz="2100" dirty="0" smtClean="0"/>
              <a:t>Mês 2: 46 crianças</a:t>
            </a:r>
          </a:p>
          <a:p>
            <a:r>
              <a:rPr lang="pt-BR" sz="2100" dirty="0" smtClean="0"/>
              <a:t>Mês 3: 72 </a:t>
            </a:r>
            <a:r>
              <a:rPr lang="pt-BR" sz="2100" dirty="0"/>
              <a:t>crianças</a:t>
            </a:r>
          </a:p>
          <a:p>
            <a:endParaRPr lang="pt-BR" sz="2100" dirty="0"/>
          </a:p>
        </p:txBody>
      </p:sp>
    </p:spTree>
    <p:extLst>
      <p:ext uri="{BB962C8B-B14F-4D97-AF65-F5344CB8AC3E}">
        <p14:creationId xmlns:p14="http://schemas.microsoft.com/office/powerpoint/2010/main" val="7772297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200" dirty="0">
                <a:latin typeface="Arial" pitchFamily="34" charset="0"/>
                <a:cs typeface="Arial" pitchFamily="34" charset="0"/>
              </a:rPr>
              <a:t>Objetivo 2: Melhorar a qualidade do atendimento à criança.</a:t>
            </a:r>
          </a:p>
          <a:p>
            <a:endParaRPr lang="pt-BR" sz="2200" dirty="0">
              <a:latin typeface="Arial" pitchFamily="34" charset="0"/>
              <a:cs typeface="Arial" pitchFamily="34" charset="0"/>
            </a:endParaRPr>
          </a:p>
          <a:p>
            <a:r>
              <a:rPr lang="pt-BR" sz="2200" dirty="0" smtClean="0">
                <a:latin typeface="Arial" pitchFamily="34" charset="0"/>
                <a:cs typeface="Arial" pitchFamily="34" charset="0"/>
              </a:rPr>
              <a:t>Meta </a:t>
            </a:r>
            <a:r>
              <a:rPr lang="pt-BR" sz="2200" dirty="0">
                <a:latin typeface="Arial" pitchFamily="34" charset="0"/>
                <a:cs typeface="Arial" pitchFamily="34" charset="0"/>
              </a:rPr>
              <a:t>2.2: Monitorar o crescimento em 100% das crianças cadastradas</a:t>
            </a:r>
            <a:r>
              <a:rPr lang="pt-BR" sz="22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pt-BR" sz="2200" dirty="0">
              <a:latin typeface="Arial" pitchFamily="34" charset="0"/>
              <a:cs typeface="Arial" pitchFamily="34" charset="0"/>
            </a:endParaRPr>
          </a:p>
          <a:p>
            <a:endParaRPr lang="pt-BR" dirty="0" smtClean="0"/>
          </a:p>
          <a:p>
            <a:endParaRPr lang="pt-BR" dirty="0" smtClean="0"/>
          </a:p>
          <a:p>
            <a:endParaRPr lang="pt-B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6380341" y="3356992"/>
            <a:ext cx="27363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100" dirty="0" smtClean="0"/>
              <a:t>Mês 1: 15 crianças</a:t>
            </a:r>
          </a:p>
          <a:p>
            <a:r>
              <a:rPr lang="pt-BR" sz="2100" dirty="0" smtClean="0"/>
              <a:t>Mês 2: 31 crianças</a:t>
            </a:r>
          </a:p>
          <a:p>
            <a:r>
              <a:rPr lang="pt-BR" sz="2100" dirty="0" smtClean="0"/>
              <a:t>Mês 3: 72 </a:t>
            </a:r>
            <a:r>
              <a:rPr lang="pt-BR" sz="2100" dirty="0"/>
              <a:t>crianças</a:t>
            </a:r>
          </a:p>
          <a:p>
            <a:endParaRPr lang="pt-BR" sz="2100" dirty="0"/>
          </a:p>
        </p:txBody>
      </p:sp>
      <p:pic>
        <p:nvPicPr>
          <p:cNvPr id="6" name="Imagem 5"/>
          <p:cNvPicPr/>
          <p:nvPr/>
        </p:nvPicPr>
        <p:blipFill>
          <a:blip r:embed="rId2"/>
          <a:stretch>
            <a:fillRect/>
          </a:stretch>
        </p:blipFill>
        <p:spPr>
          <a:xfrm>
            <a:off x="539552" y="3356992"/>
            <a:ext cx="5677743" cy="2932152"/>
          </a:xfrm>
          <a:prstGeom prst="rect">
            <a:avLst/>
          </a:prstGeom>
        </p:spPr>
      </p:pic>
      <p:sp>
        <p:nvSpPr>
          <p:cNvPr id="8" name="Título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smtClean="0">
                <a:latin typeface="Arial" pitchFamily="34" charset="0"/>
                <a:cs typeface="Arial" pitchFamily="34" charset="0"/>
              </a:rPr>
              <a:t>Objetivos específicos, Metas e Resultados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959932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200" dirty="0">
                <a:latin typeface="Arial" pitchFamily="34" charset="0"/>
                <a:cs typeface="Arial" pitchFamily="34" charset="0"/>
              </a:rPr>
              <a:t>Objetivo 2: Melhorar a qualidade do atendimento à criança.</a:t>
            </a:r>
          </a:p>
          <a:p>
            <a:endParaRPr lang="pt-BR" sz="2200" dirty="0">
              <a:latin typeface="Arial" pitchFamily="34" charset="0"/>
              <a:cs typeface="Arial" pitchFamily="34" charset="0"/>
            </a:endParaRPr>
          </a:p>
          <a:p>
            <a:r>
              <a:rPr lang="pt-BR" sz="2200" dirty="0" smtClean="0">
                <a:latin typeface="Arial" pitchFamily="34" charset="0"/>
                <a:cs typeface="Arial" pitchFamily="34" charset="0"/>
              </a:rPr>
              <a:t>Meta </a:t>
            </a:r>
            <a:r>
              <a:rPr lang="pt-BR" sz="2200" dirty="0">
                <a:latin typeface="Arial" pitchFamily="34" charset="0"/>
                <a:cs typeface="Arial" pitchFamily="34" charset="0"/>
              </a:rPr>
              <a:t>2.3.: Monitorar 100% das crianças com déficit de peso</a:t>
            </a:r>
            <a:r>
              <a:rPr lang="pt-BR" sz="22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>
              <a:buNone/>
            </a:pPr>
            <a:endParaRPr lang="pt-BR" sz="22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2200" dirty="0" smtClean="0">
                <a:latin typeface="Arial" pitchFamily="34" charset="0"/>
                <a:cs typeface="Arial" pitchFamily="34" charset="0"/>
              </a:rPr>
              <a:t>Meta 2.4: Monitorar 100% das crianças com excesso de peso.</a:t>
            </a:r>
          </a:p>
          <a:p>
            <a:endParaRPr lang="pt-BR" dirty="0" smtClean="0"/>
          </a:p>
          <a:p>
            <a:pPr marL="0" indent="0" algn="ctr">
              <a:buNone/>
            </a:pPr>
            <a:r>
              <a:rPr lang="pt-BR" sz="2600" b="1" dirty="0" smtClean="0"/>
              <a:t>Metas alcançadas em 100% nos três meses.</a:t>
            </a:r>
          </a:p>
          <a:p>
            <a:endParaRPr lang="pt-B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BR" b="1" dirty="0" smtClean="0">
                <a:latin typeface="Arial" pitchFamily="34" charset="0"/>
                <a:cs typeface="Arial" pitchFamily="34" charset="0"/>
              </a:rPr>
              <a:t>Objetivos específicos, Metas e Resultados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540291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200" dirty="0">
                <a:latin typeface="Arial" pitchFamily="34" charset="0"/>
                <a:cs typeface="Arial" pitchFamily="34" charset="0"/>
              </a:rPr>
              <a:t>Objetivo 2: Melhorar a qualidade do atendimento à criança.</a:t>
            </a:r>
          </a:p>
          <a:p>
            <a:endParaRPr lang="pt-BR" sz="2200" dirty="0">
              <a:latin typeface="Arial" pitchFamily="34" charset="0"/>
              <a:cs typeface="Arial" pitchFamily="34" charset="0"/>
            </a:endParaRPr>
          </a:p>
          <a:p>
            <a:r>
              <a:rPr lang="pt-BR" sz="2200" dirty="0" smtClean="0">
                <a:latin typeface="Arial" pitchFamily="34" charset="0"/>
                <a:cs typeface="Arial" pitchFamily="34" charset="0"/>
              </a:rPr>
              <a:t>Meta </a:t>
            </a:r>
            <a:r>
              <a:rPr lang="pt-BR" sz="2200" dirty="0">
                <a:latin typeface="Arial" pitchFamily="34" charset="0"/>
                <a:cs typeface="Arial" pitchFamily="34" charset="0"/>
              </a:rPr>
              <a:t>2.5: Monitorar o desenvolvimento em 100% das </a:t>
            </a:r>
            <a:r>
              <a:rPr lang="pt-BR" sz="2200" dirty="0" smtClean="0">
                <a:latin typeface="Arial" pitchFamily="34" charset="0"/>
                <a:cs typeface="Arial" pitchFamily="34" charset="0"/>
              </a:rPr>
              <a:t>crianças.</a:t>
            </a:r>
          </a:p>
        </p:txBody>
      </p:sp>
      <p:pic>
        <p:nvPicPr>
          <p:cNvPr id="5" name="Imagem 4"/>
          <p:cNvPicPr/>
          <p:nvPr/>
        </p:nvPicPr>
        <p:blipFill>
          <a:blip r:embed="rId2"/>
          <a:stretch>
            <a:fillRect/>
          </a:stretch>
        </p:blipFill>
        <p:spPr>
          <a:xfrm>
            <a:off x="683568" y="3429000"/>
            <a:ext cx="5101679" cy="2661201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6346607" y="3717032"/>
            <a:ext cx="27363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100" dirty="0" smtClean="0"/>
              <a:t>Mês 1: 15 crianças</a:t>
            </a:r>
          </a:p>
          <a:p>
            <a:r>
              <a:rPr lang="pt-BR" sz="2100" dirty="0" smtClean="0"/>
              <a:t>Mês 2: 29 crianças</a:t>
            </a:r>
          </a:p>
          <a:p>
            <a:r>
              <a:rPr lang="pt-BR" sz="2100" dirty="0" smtClean="0"/>
              <a:t>Mês 3: 69 </a:t>
            </a:r>
            <a:r>
              <a:rPr lang="pt-BR" sz="2100" dirty="0"/>
              <a:t>crianças</a:t>
            </a:r>
          </a:p>
          <a:p>
            <a:endParaRPr lang="pt-BR" sz="2100" dirty="0"/>
          </a:p>
        </p:txBody>
      </p:sp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BR" b="1" dirty="0" smtClean="0">
                <a:latin typeface="Arial" pitchFamily="34" charset="0"/>
                <a:cs typeface="Arial" pitchFamily="34" charset="0"/>
              </a:rPr>
              <a:t>Objetivos específicos, Metas e Resultados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376077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4525963"/>
          </a:xfrm>
        </p:spPr>
        <p:txBody>
          <a:bodyPr/>
          <a:lstStyle/>
          <a:p>
            <a:r>
              <a:rPr lang="pt-BR" sz="2200" dirty="0">
                <a:latin typeface="Arial" pitchFamily="34" charset="0"/>
                <a:cs typeface="Arial" pitchFamily="34" charset="0"/>
              </a:rPr>
              <a:t>Objetivo 2: Melhorar a qualidade do atendimento à criança.</a:t>
            </a:r>
          </a:p>
          <a:p>
            <a:endParaRPr lang="pt-BR" sz="22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2200" dirty="0" smtClean="0">
                <a:latin typeface="Arial" pitchFamily="34" charset="0"/>
                <a:cs typeface="Arial" pitchFamily="34" charset="0"/>
              </a:rPr>
              <a:t>Meta 2.6.: Vacinar 100% das crianças de acordo com idade.</a:t>
            </a:r>
          </a:p>
          <a:p>
            <a:pPr algn="ctr"/>
            <a:endParaRPr lang="pt-BR" sz="2200" dirty="0" smtClean="0"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endParaRPr lang="pt-BR" sz="2200" dirty="0"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pt-BR" sz="2400" b="1" dirty="0" smtClean="0"/>
              <a:t>Meta alcançada </a:t>
            </a:r>
            <a:r>
              <a:rPr lang="pt-BR" sz="2400" b="1" dirty="0"/>
              <a:t>em 100% nos três meses.</a:t>
            </a:r>
          </a:p>
          <a:p>
            <a:endParaRPr lang="pt-BR" sz="2200" dirty="0" smtClean="0">
              <a:latin typeface="Arial" pitchFamily="34" charset="0"/>
              <a:cs typeface="Arial" pitchFamily="34" charset="0"/>
            </a:endParaRPr>
          </a:p>
          <a:p>
            <a:endParaRPr lang="pt-BR" dirty="0"/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smtClean="0">
                <a:latin typeface="Arial" pitchFamily="34" charset="0"/>
                <a:cs typeface="Arial" pitchFamily="34" charset="0"/>
              </a:rPr>
              <a:t>Objetivos específicos, Metas e Resultados</a:t>
            </a:r>
            <a:endParaRPr lang="pt-BR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200" dirty="0">
                <a:latin typeface="Arial" pitchFamily="34" charset="0"/>
                <a:cs typeface="Arial" pitchFamily="34" charset="0"/>
              </a:rPr>
              <a:t>Objetivo 2: Melhorar a qualidade do atendimento à criança.</a:t>
            </a:r>
          </a:p>
          <a:p>
            <a:endParaRPr lang="pt-BR" sz="22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2200" dirty="0" smtClean="0">
                <a:latin typeface="Arial" pitchFamily="34" charset="0"/>
                <a:cs typeface="Arial" pitchFamily="34" charset="0"/>
              </a:rPr>
              <a:t>Meta 2.7.: </a:t>
            </a:r>
            <a:r>
              <a:rPr lang="pt-BR" sz="2200" dirty="0">
                <a:latin typeface="Arial" pitchFamily="34" charset="0"/>
                <a:cs typeface="Arial" pitchFamily="34" charset="0"/>
              </a:rPr>
              <a:t>Realizar suplementação de ferro em 100% das crianças de 6-24 </a:t>
            </a:r>
            <a:r>
              <a:rPr lang="pt-BR" sz="2200" dirty="0" smtClean="0">
                <a:latin typeface="Arial" pitchFamily="34" charset="0"/>
                <a:cs typeface="Arial" pitchFamily="34" charset="0"/>
              </a:rPr>
              <a:t>meses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.</a:t>
            </a:r>
            <a:endParaRPr lang="pt-BR" dirty="0">
              <a:latin typeface="Arial" pitchFamily="34" charset="0"/>
              <a:cs typeface="Arial" pitchFamily="34" charset="0"/>
            </a:endParaRPr>
          </a:p>
          <a:p>
            <a:endParaRPr lang="pt-BR" dirty="0"/>
          </a:p>
        </p:txBody>
      </p:sp>
      <p:pic>
        <p:nvPicPr>
          <p:cNvPr id="4" name="Imagem 3"/>
          <p:cNvPicPr/>
          <p:nvPr/>
        </p:nvPicPr>
        <p:blipFill>
          <a:blip r:embed="rId2"/>
          <a:stretch>
            <a:fillRect/>
          </a:stretch>
        </p:blipFill>
        <p:spPr>
          <a:xfrm>
            <a:off x="755576" y="3429000"/>
            <a:ext cx="5472608" cy="3165502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6346607" y="3717032"/>
            <a:ext cx="27363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100" dirty="0" smtClean="0"/>
              <a:t>Mês 1: 5 crianças</a:t>
            </a:r>
          </a:p>
          <a:p>
            <a:r>
              <a:rPr lang="pt-BR" sz="2100" dirty="0" smtClean="0"/>
              <a:t>Mês 2: 13 crianças</a:t>
            </a:r>
          </a:p>
          <a:p>
            <a:r>
              <a:rPr lang="pt-BR" sz="2100" dirty="0" smtClean="0"/>
              <a:t>Mês 3: 22 </a:t>
            </a:r>
            <a:r>
              <a:rPr lang="pt-BR" sz="2100" dirty="0"/>
              <a:t>crianças</a:t>
            </a:r>
          </a:p>
          <a:p>
            <a:endParaRPr lang="pt-BR" sz="2100" dirty="0"/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smtClean="0">
                <a:latin typeface="Arial" pitchFamily="34" charset="0"/>
                <a:cs typeface="Arial" pitchFamily="34" charset="0"/>
              </a:rPr>
              <a:t>Objetivos específicos, Metas e Resultados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263576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200" dirty="0">
                <a:latin typeface="Arial" pitchFamily="34" charset="0"/>
                <a:cs typeface="Arial" pitchFamily="34" charset="0"/>
              </a:rPr>
              <a:t>Objetivo 2: Melhorar a qualidade do atendimento à criança.</a:t>
            </a:r>
          </a:p>
          <a:p>
            <a:endParaRPr lang="pt-BR" sz="22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2200" dirty="0" smtClean="0">
                <a:latin typeface="Arial" pitchFamily="34" charset="0"/>
                <a:cs typeface="Arial" pitchFamily="34" charset="0"/>
              </a:rPr>
              <a:t>Meta 2.8.: Realizar triagem auditiva em 100% das crianças.</a:t>
            </a:r>
            <a:endParaRPr lang="pt-BR" sz="2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Imagem 3"/>
          <p:cNvPicPr/>
          <p:nvPr/>
        </p:nvPicPr>
        <p:blipFill>
          <a:blip r:embed="rId2"/>
          <a:stretch>
            <a:fillRect/>
          </a:stretch>
        </p:blipFill>
        <p:spPr>
          <a:xfrm>
            <a:off x="539552" y="3140968"/>
            <a:ext cx="5302372" cy="3449544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6346607" y="3717032"/>
            <a:ext cx="27363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100" dirty="0" smtClean="0"/>
              <a:t>Mês 1: 21 crianças</a:t>
            </a:r>
          </a:p>
          <a:p>
            <a:r>
              <a:rPr lang="pt-BR" sz="2100" dirty="0" smtClean="0"/>
              <a:t>Mês 2: 47 crianças</a:t>
            </a:r>
          </a:p>
          <a:p>
            <a:r>
              <a:rPr lang="pt-BR" sz="2100" dirty="0" smtClean="0"/>
              <a:t>Mês 3: 79 </a:t>
            </a:r>
            <a:r>
              <a:rPr lang="pt-BR" sz="2100" dirty="0"/>
              <a:t>crianças</a:t>
            </a:r>
          </a:p>
          <a:p>
            <a:endParaRPr lang="pt-BR" sz="2100" dirty="0"/>
          </a:p>
        </p:txBody>
      </p:sp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BR" b="1" dirty="0" smtClean="0">
                <a:latin typeface="Arial" pitchFamily="34" charset="0"/>
                <a:cs typeface="Arial" pitchFamily="34" charset="0"/>
              </a:rPr>
              <a:t>Objetivos específicos, Metas e Resultados</a:t>
            </a:r>
            <a:endParaRPr lang="pt-BR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200" dirty="0">
                <a:latin typeface="Arial" pitchFamily="34" charset="0"/>
                <a:cs typeface="Arial" pitchFamily="34" charset="0"/>
              </a:rPr>
              <a:t>Objetivo 2: Melhorar a qualidade do atendimento à criança.</a:t>
            </a:r>
          </a:p>
          <a:p>
            <a:endParaRPr lang="pt-BR" sz="22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2200" dirty="0" smtClean="0">
                <a:latin typeface="Arial" pitchFamily="34" charset="0"/>
                <a:cs typeface="Arial" pitchFamily="34" charset="0"/>
              </a:rPr>
              <a:t>Meta 2.9.: Realizar teste de pezinho em 100% das crianças até 7 dias de vida.</a:t>
            </a:r>
          </a:p>
          <a:p>
            <a:endParaRPr lang="pt-BR" dirty="0"/>
          </a:p>
        </p:txBody>
      </p:sp>
      <p:pic>
        <p:nvPicPr>
          <p:cNvPr id="4" name="Imagem 3"/>
          <p:cNvPicPr/>
          <p:nvPr/>
        </p:nvPicPr>
        <p:blipFill>
          <a:blip r:embed="rId2"/>
          <a:stretch>
            <a:fillRect/>
          </a:stretch>
        </p:blipFill>
        <p:spPr>
          <a:xfrm>
            <a:off x="971600" y="3356992"/>
            <a:ext cx="5014910" cy="3378105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6346607" y="3717032"/>
            <a:ext cx="27363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100" dirty="0" smtClean="0"/>
              <a:t>Mês 1: 22 crianças</a:t>
            </a:r>
          </a:p>
          <a:p>
            <a:r>
              <a:rPr lang="pt-BR" sz="2100" dirty="0" smtClean="0"/>
              <a:t>Mês 2: 52 crianças</a:t>
            </a:r>
          </a:p>
          <a:p>
            <a:r>
              <a:rPr lang="pt-BR" sz="2100" dirty="0" smtClean="0"/>
              <a:t>Mês 3: 79 </a:t>
            </a:r>
            <a:r>
              <a:rPr lang="pt-BR" sz="2100" dirty="0"/>
              <a:t>crianças</a:t>
            </a:r>
          </a:p>
          <a:p>
            <a:endParaRPr lang="pt-BR" sz="2100" dirty="0"/>
          </a:p>
        </p:txBody>
      </p:sp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BR" b="1" dirty="0" smtClean="0">
                <a:latin typeface="Arial" pitchFamily="34" charset="0"/>
                <a:cs typeface="Arial" pitchFamily="34" charset="0"/>
              </a:rPr>
              <a:t>Objetivos específicos, Metas e Resultados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017737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200" dirty="0">
                <a:latin typeface="Arial" pitchFamily="34" charset="0"/>
                <a:cs typeface="Arial" pitchFamily="34" charset="0"/>
              </a:rPr>
              <a:t>Objetivo 2: Melhorar a qualidade do atendimento à criança.</a:t>
            </a:r>
          </a:p>
          <a:p>
            <a:endParaRPr lang="pt-BR" sz="22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2200" dirty="0" smtClean="0">
                <a:latin typeface="Arial" pitchFamily="34" charset="0"/>
                <a:cs typeface="Arial" pitchFamily="34" charset="0"/>
              </a:rPr>
              <a:t>Meta 2.10.: Realizar avaliação da necessidade de atendimento odontológico em 100% das crianças de 6-72 meses.</a:t>
            </a:r>
          </a:p>
          <a:p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6346607" y="3717032"/>
            <a:ext cx="27363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100" dirty="0" smtClean="0"/>
              <a:t>Mês 1: 12 crianças</a:t>
            </a:r>
          </a:p>
          <a:p>
            <a:r>
              <a:rPr lang="pt-BR" sz="2100" dirty="0" smtClean="0"/>
              <a:t>Mês 2: 17 crianças</a:t>
            </a:r>
          </a:p>
          <a:p>
            <a:r>
              <a:rPr lang="pt-BR" sz="2100" dirty="0" smtClean="0"/>
              <a:t>Mês 3: 31 </a:t>
            </a:r>
            <a:r>
              <a:rPr lang="pt-BR" sz="2100" dirty="0"/>
              <a:t>crianças</a:t>
            </a:r>
          </a:p>
          <a:p>
            <a:endParaRPr lang="pt-BR" sz="2100" dirty="0"/>
          </a:p>
        </p:txBody>
      </p:sp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BR" b="1" dirty="0" smtClean="0">
                <a:latin typeface="Arial" pitchFamily="34" charset="0"/>
                <a:cs typeface="Arial" pitchFamily="34" charset="0"/>
              </a:rPr>
              <a:t>Objetivos específicos, Metas e Resultados</a:t>
            </a:r>
            <a:endParaRPr lang="pt-BR" dirty="0"/>
          </a:p>
        </p:txBody>
      </p:sp>
      <p:graphicFrame>
        <p:nvGraphicFramePr>
          <p:cNvPr id="8" name="Gráfico 7"/>
          <p:cNvGraphicFramePr/>
          <p:nvPr>
            <p:extLst>
              <p:ext uri="{D42A27DB-BD31-4B8C-83A1-F6EECF244321}">
                <p14:modId xmlns:p14="http://schemas.microsoft.com/office/powerpoint/2010/main" val="1815742625"/>
              </p:ext>
            </p:extLst>
          </p:nvPr>
        </p:nvGraphicFramePr>
        <p:xfrm>
          <a:off x="899592" y="3717032"/>
          <a:ext cx="5040560" cy="28083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latin typeface="Arial" pitchFamily="34" charset="0"/>
                <a:cs typeface="Arial" pitchFamily="34" charset="0"/>
              </a:rPr>
              <a:t>Introdução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 smtClean="0"/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pt-BR" dirty="0">
                <a:latin typeface="Arial" pitchFamily="34" charset="0"/>
                <a:cs typeface="Arial" pitchFamily="34" charset="0"/>
              </a:rPr>
              <a:t>saúde da criança é um dever do estado, da sociedade e da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família;</a:t>
            </a:r>
          </a:p>
          <a:p>
            <a:pPr>
              <a:buNone/>
            </a:pP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r>
              <a:rPr lang="pt-BR" dirty="0">
                <a:latin typeface="Arial" pitchFamily="34" charset="0"/>
                <a:cs typeface="Arial" pitchFamily="34" charset="0"/>
              </a:rPr>
              <a:t>D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iminuir </a:t>
            </a:r>
            <a:r>
              <a:rPr lang="pt-BR" dirty="0">
                <a:latin typeface="Arial" pitchFamily="34" charset="0"/>
                <a:cs typeface="Arial" pitchFamily="34" charset="0"/>
              </a:rPr>
              <a:t>a mortalidade infantil com ações preventivas e de acompanhamento são os pilares nos quais devemos trabalhar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.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1412776"/>
            <a:ext cx="8229600" cy="4525963"/>
          </a:xfrm>
        </p:spPr>
        <p:txBody>
          <a:bodyPr>
            <a:normAutofit/>
          </a:bodyPr>
          <a:lstStyle/>
          <a:p>
            <a:r>
              <a:rPr lang="pt-BR" sz="2200" dirty="0">
                <a:latin typeface="Arial" pitchFamily="34" charset="0"/>
                <a:cs typeface="Arial" pitchFamily="34" charset="0"/>
              </a:rPr>
              <a:t>Objetivo 2: Melhorar a qualidade do atendimento à criança.</a:t>
            </a:r>
          </a:p>
          <a:p>
            <a:endParaRPr lang="pt-BR" sz="2200" dirty="0">
              <a:latin typeface="Arial" pitchFamily="34" charset="0"/>
              <a:cs typeface="Arial" pitchFamily="34" charset="0"/>
            </a:endParaRPr>
          </a:p>
          <a:p>
            <a:r>
              <a:rPr lang="pt-BR" sz="2200" dirty="0" smtClean="0">
                <a:latin typeface="Arial" pitchFamily="34" charset="0"/>
                <a:cs typeface="Arial" pitchFamily="34" charset="0"/>
              </a:rPr>
              <a:t>Meta 2.11.: </a:t>
            </a:r>
            <a:r>
              <a:rPr lang="pt-BR" sz="2200" dirty="0">
                <a:latin typeface="Arial" pitchFamily="34" charset="0"/>
                <a:cs typeface="Arial" pitchFamily="34" charset="0"/>
              </a:rPr>
              <a:t>Realizar a primeira consulta odontológica para 100% das crianças de 6 a 72 meses de idade da área de abrangência cadastradas na </a:t>
            </a:r>
            <a:r>
              <a:rPr lang="pt-BR" sz="2200" dirty="0" smtClean="0">
                <a:latin typeface="Arial" pitchFamily="34" charset="0"/>
                <a:cs typeface="Arial" pitchFamily="34" charset="0"/>
              </a:rPr>
              <a:t>UBS.</a:t>
            </a:r>
            <a:endParaRPr lang="pt-BR" sz="2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Imagem 3"/>
          <p:cNvPicPr/>
          <p:nvPr/>
        </p:nvPicPr>
        <p:blipFill>
          <a:blip r:embed="rId2"/>
          <a:stretch>
            <a:fillRect/>
          </a:stretch>
        </p:blipFill>
        <p:spPr>
          <a:xfrm>
            <a:off x="755576" y="3507049"/>
            <a:ext cx="5591544" cy="3024906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6408856" y="3717032"/>
            <a:ext cx="27363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100" dirty="0" smtClean="0"/>
              <a:t>Mês 1: 11 crianças</a:t>
            </a:r>
          </a:p>
          <a:p>
            <a:r>
              <a:rPr lang="pt-BR" sz="2100" dirty="0" smtClean="0"/>
              <a:t>Mês 2: 50 crianças</a:t>
            </a:r>
          </a:p>
          <a:p>
            <a:r>
              <a:rPr lang="pt-BR" sz="2100" dirty="0" smtClean="0"/>
              <a:t>Mês 3: 75 </a:t>
            </a:r>
            <a:r>
              <a:rPr lang="pt-BR" sz="2100" dirty="0"/>
              <a:t>crianças</a:t>
            </a:r>
          </a:p>
          <a:p>
            <a:endParaRPr lang="pt-BR" sz="2100" dirty="0"/>
          </a:p>
        </p:txBody>
      </p:sp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BR" b="1" dirty="0" smtClean="0">
                <a:latin typeface="Arial" pitchFamily="34" charset="0"/>
                <a:cs typeface="Arial" pitchFamily="34" charset="0"/>
              </a:rPr>
              <a:t>Objetivos específicos, Metas e Resultados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002619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4525963"/>
          </a:xfrm>
        </p:spPr>
        <p:txBody>
          <a:bodyPr/>
          <a:lstStyle/>
          <a:p>
            <a:r>
              <a:rPr lang="pt-BR" sz="2200" dirty="0" smtClean="0">
                <a:latin typeface="Arial" pitchFamily="34" charset="0"/>
                <a:cs typeface="Arial" pitchFamily="34" charset="0"/>
              </a:rPr>
              <a:t>Objetivo 3. Melhorar a adesão ao programa de Saúde da criança.</a:t>
            </a:r>
          </a:p>
          <a:p>
            <a:endParaRPr lang="pt-BR" sz="22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2200" dirty="0" smtClean="0">
                <a:latin typeface="Arial" pitchFamily="34" charset="0"/>
                <a:cs typeface="Arial" pitchFamily="34" charset="0"/>
              </a:rPr>
              <a:t>Meta 3.1.: Fazer busca ativa de 100% das crianças faltosas ás consultas.</a:t>
            </a:r>
          </a:p>
          <a:p>
            <a:endParaRPr lang="pt-BR" sz="2200" b="1" dirty="0" smtClean="0"/>
          </a:p>
          <a:p>
            <a:pPr marL="0" indent="0" algn="ctr">
              <a:buNone/>
            </a:pPr>
            <a:r>
              <a:rPr lang="pt-BR" sz="2200" b="1" dirty="0"/>
              <a:t>Durante o desenvolvimento da intervenção não tivemos crianças faltosas</a:t>
            </a:r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BR" b="1" dirty="0" smtClean="0">
                <a:latin typeface="Arial" pitchFamily="34" charset="0"/>
                <a:cs typeface="Arial" pitchFamily="34" charset="0"/>
              </a:rPr>
              <a:t>Objetivos específicos, Metas e Resultados</a:t>
            </a:r>
            <a:endParaRPr lang="pt-BR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200" dirty="0">
                <a:latin typeface="Arial" pitchFamily="34" charset="0"/>
                <a:cs typeface="Arial" pitchFamily="34" charset="0"/>
              </a:rPr>
              <a:t>Objetivo 4.- Melhorar o registro das informações</a:t>
            </a:r>
            <a:r>
              <a:rPr lang="pt-BR" sz="22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pt-BR" sz="2200" dirty="0">
              <a:latin typeface="Arial" pitchFamily="34" charset="0"/>
              <a:cs typeface="Arial" pitchFamily="34" charset="0"/>
            </a:endParaRPr>
          </a:p>
          <a:p>
            <a:r>
              <a:rPr lang="pt-BR" sz="2200" dirty="0">
                <a:latin typeface="Arial" pitchFamily="34" charset="0"/>
                <a:cs typeface="Arial" pitchFamily="34" charset="0"/>
              </a:rPr>
              <a:t>Meta 4.1: Manter registro na ficha espelho de acompanhamento/espelho da saúde da criança de 100% das crianças que consultam no </a:t>
            </a:r>
            <a:r>
              <a:rPr lang="pt-BR" sz="2200" dirty="0" smtClean="0">
                <a:latin typeface="Arial" pitchFamily="34" charset="0"/>
                <a:cs typeface="Arial" pitchFamily="34" charset="0"/>
              </a:rPr>
              <a:t>serviço.</a:t>
            </a:r>
            <a:endParaRPr lang="pt-BR" sz="2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Espaço Reservado para Conteúdo 3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3645024"/>
            <a:ext cx="5152086" cy="3083234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6408856" y="3717032"/>
            <a:ext cx="27363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100" dirty="0" smtClean="0"/>
              <a:t>Mês 1: 22 crianças</a:t>
            </a:r>
          </a:p>
          <a:p>
            <a:r>
              <a:rPr lang="pt-BR" sz="2100" dirty="0" smtClean="0"/>
              <a:t>Mês 2: 45 crianças</a:t>
            </a:r>
          </a:p>
          <a:p>
            <a:r>
              <a:rPr lang="pt-BR" sz="2100" dirty="0" smtClean="0"/>
              <a:t>Mês 3: 78 </a:t>
            </a:r>
            <a:r>
              <a:rPr lang="pt-BR" sz="2100" dirty="0"/>
              <a:t>crianças</a:t>
            </a:r>
          </a:p>
          <a:p>
            <a:endParaRPr lang="pt-BR" sz="2100" dirty="0"/>
          </a:p>
        </p:txBody>
      </p:sp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BR" b="1" dirty="0" smtClean="0">
                <a:latin typeface="Arial" pitchFamily="34" charset="0"/>
                <a:cs typeface="Arial" pitchFamily="34" charset="0"/>
              </a:rPr>
              <a:t>Objetivos específicos, Metas e Resultados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782544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200" dirty="0" smtClean="0">
                <a:latin typeface="Arial" pitchFamily="34" charset="0"/>
                <a:cs typeface="Arial" pitchFamily="34" charset="0"/>
              </a:rPr>
              <a:t>Objetivo 5 - Mapear as crianças de risco pertencentes à área de abrangência.</a:t>
            </a:r>
          </a:p>
          <a:p>
            <a:endParaRPr lang="pt-BR" sz="22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2200" dirty="0" smtClean="0">
                <a:latin typeface="Arial" pitchFamily="34" charset="0"/>
                <a:cs typeface="Arial" pitchFamily="34" charset="0"/>
              </a:rPr>
              <a:t>Meta 5.1: Realizar avaliação de risco em 100% das crianças cadastradas no programa.</a:t>
            </a:r>
          </a:p>
          <a:p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1835696" y="4293096"/>
            <a:ext cx="60486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200" b="1" dirty="0"/>
              <a:t>Meta alcançada em 100% nos três meses</a:t>
            </a:r>
            <a:r>
              <a:rPr lang="pt-BR" b="1" dirty="0"/>
              <a:t>.</a:t>
            </a:r>
          </a:p>
          <a:p>
            <a:endParaRPr lang="pt-B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BR" b="1" dirty="0" smtClean="0">
                <a:latin typeface="Arial" pitchFamily="34" charset="0"/>
                <a:cs typeface="Arial" pitchFamily="34" charset="0"/>
              </a:rPr>
              <a:t>Objetivos específicos, Metas e Resultados</a:t>
            </a:r>
            <a:endParaRPr lang="pt-BR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200" dirty="0" smtClean="0">
                <a:latin typeface="Arial" pitchFamily="34" charset="0"/>
                <a:cs typeface="Arial" pitchFamily="34" charset="0"/>
              </a:rPr>
              <a:t>Objetivo </a:t>
            </a:r>
            <a:r>
              <a:rPr lang="pt-BR" sz="2200" dirty="0">
                <a:latin typeface="Arial" pitchFamily="34" charset="0"/>
                <a:cs typeface="Arial" pitchFamily="34" charset="0"/>
              </a:rPr>
              <a:t>6 - Promover a saúde da criança</a:t>
            </a:r>
            <a:r>
              <a:rPr lang="pt-BR" sz="22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pt-BR" sz="2200" dirty="0">
              <a:latin typeface="Arial" pitchFamily="34" charset="0"/>
              <a:cs typeface="Arial" pitchFamily="34" charset="0"/>
            </a:endParaRPr>
          </a:p>
          <a:p>
            <a:r>
              <a:rPr lang="pt-BR" sz="2200" dirty="0">
                <a:latin typeface="Arial" pitchFamily="34" charset="0"/>
                <a:cs typeface="Arial" pitchFamily="34" charset="0"/>
              </a:rPr>
              <a:t>Meta 6.1: Dar orientações para prevenir acidentes na infância em 100% das consultas de </a:t>
            </a:r>
            <a:r>
              <a:rPr lang="pt-BR" sz="2200" dirty="0" smtClean="0">
                <a:latin typeface="Arial" pitchFamily="34" charset="0"/>
                <a:cs typeface="Arial" pitchFamily="34" charset="0"/>
              </a:rPr>
              <a:t>saúde da criança. </a:t>
            </a:r>
            <a:endParaRPr lang="pt-BR" sz="2200" dirty="0">
              <a:latin typeface="Arial" pitchFamily="34" charset="0"/>
              <a:cs typeface="Arial" pitchFamily="34" charset="0"/>
            </a:endParaRPr>
          </a:p>
          <a:p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1835695" y="3717032"/>
            <a:ext cx="60486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200" b="1" dirty="0"/>
              <a:t>Meta alcançada em 100% nos três meses</a:t>
            </a:r>
            <a:r>
              <a:rPr lang="pt-BR" b="1" dirty="0"/>
              <a:t>.</a:t>
            </a:r>
          </a:p>
          <a:p>
            <a:endParaRPr lang="pt-B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BR" b="1" dirty="0" smtClean="0">
                <a:latin typeface="Arial" pitchFamily="34" charset="0"/>
                <a:cs typeface="Arial" pitchFamily="34" charset="0"/>
              </a:rPr>
              <a:t>Objetivos específicos, Metas e Resultados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699015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200" dirty="0">
                <a:latin typeface="Arial" pitchFamily="34" charset="0"/>
                <a:cs typeface="Arial" pitchFamily="34" charset="0"/>
              </a:rPr>
              <a:t>Objetivo 6 - Promover a saúde da criança.</a:t>
            </a:r>
          </a:p>
          <a:p>
            <a:endParaRPr lang="pt-BR" sz="22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2200" dirty="0" smtClean="0">
                <a:latin typeface="Arial" pitchFamily="34" charset="0"/>
                <a:cs typeface="Arial" pitchFamily="34" charset="0"/>
              </a:rPr>
              <a:t>Meta 6.2 - Colocar 100% das crianças para mamar durante a primeira consulta.</a:t>
            </a:r>
          </a:p>
        </p:txBody>
      </p:sp>
      <p:pic>
        <p:nvPicPr>
          <p:cNvPr id="4" name="Imagem 3"/>
          <p:cNvPicPr/>
          <p:nvPr/>
        </p:nvPicPr>
        <p:blipFill>
          <a:blip r:embed="rId2"/>
          <a:stretch>
            <a:fillRect/>
          </a:stretch>
        </p:blipFill>
        <p:spPr>
          <a:xfrm>
            <a:off x="611560" y="3212976"/>
            <a:ext cx="5085778" cy="3449544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6156176" y="3717032"/>
            <a:ext cx="27363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100" dirty="0" smtClean="0"/>
              <a:t>Mês 1: 22 crianças</a:t>
            </a:r>
          </a:p>
          <a:p>
            <a:r>
              <a:rPr lang="pt-BR" sz="2100" dirty="0" smtClean="0"/>
              <a:t>Mês 2: 52 crianças</a:t>
            </a:r>
          </a:p>
          <a:p>
            <a:r>
              <a:rPr lang="pt-BR" sz="2100" dirty="0" smtClean="0"/>
              <a:t>Mês 3: 79 </a:t>
            </a:r>
            <a:r>
              <a:rPr lang="pt-BR" sz="2100" dirty="0"/>
              <a:t>crianças</a:t>
            </a:r>
          </a:p>
          <a:p>
            <a:endParaRPr lang="pt-BR" sz="2100" dirty="0"/>
          </a:p>
        </p:txBody>
      </p:sp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BR" b="1" dirty="0" smtClean="0">
                <a:latin typeface="Arial" pitchFamily="34" charset="0"/>
                <a:cs typeface="Arial" pitchFamily="34" charset="0"/>
              </a:rPr>
              <a:t>Objetivos específicos, Metas e Resultados</a:t>
            </a:r>
            <a:endParaRPr lang="pt-BR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400" dirty="0">
                <a:latin typeface="Arial" pitchFamily="34" charset="0"/>
                <a:cs typeface="Arial" pitchFamily="34" charset="0"/>
              </a:rPr>
              <a:t>Objetivo 6 - Promover a saúde da criança </a:t>
            </a: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endParaRPr lang="pt-BR" sz="2400" dirty="0">
              <a:latin typeface="Arial" pitchFamily="34" charset="0"/>
              <a:cs typeface="Arial" pitchFamily="34" charset="0"/>
            </a:endParaRP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Meta 6.3 - Fornecer orientações nutricionais de acordo com faixa etária para 100% das crianças.</a:t>
            </a:r>
          </a:p>
          <a:p>
            <a:pPr>
              <a:buNone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Meta 6.4 - Fornecer orientações sobre higiene bucal, etiologia e prevenção da cárie para 100% das crianças de acordo com a faixa etária.</a:t>
            </a:r>
          </a:p>
          <a:p>
            <a:endParaRPr lang="pt-BR" dirty="0" smtClean="0"/>
          </a:p>
        </p:txBody>
      </p:sp>
      <p:sp>
        <p:nvSpPr>
          <p:cNvPr id="4" name="Retângulo 3"/>
          <p:cNvSpPr/>
          <p:nvPr/>
        </p:nvSpPr>
        <p:spPr>
          <a:xfrm>
            <a:off x="1864544" y="5301208"/>
            <a:ext cx="60486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200" b="1" dirty="0" smtClean="0"/>
              <a:t>Metas alcançadas </a:t>
            </a:r>
            <a:r>
              <a:rPr lang="pt-BR" sz="2200" b="1" dirty="0"/>
              <a:t>em 100% nos três meses</a:t>
            </a:r>
            <a:r>
              <a:rPr lang="pt-BR" b="1" dirty="0"/>
              <a:t>.</a:t>
            </a:r>
          </a:p>
          <a:p>
            <a:endParaRPr lang="pt-B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BR" b="1" dirty="0" smtClean="0">
                <a:latin typeface="Arial" pitchFamily="34" charset="0"/>
                <a:cs typeface="Arial" pitchFamily="34" charset="0"/>
              </a:rPr>
              <a:t>Objetivos específicos, Metas e Resultados</a:t>
            </a:r>
            <a:endParaRPr lang="pt-BR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latin typeface="Arial" pitchFamily="34" charset="0"/>
                <a:cs typeface="Arial" pitchFamily="34" charset="0"/>
              </a:rPr>
              <a:t>Discussão</a:t>
            </a:r>
            <a:endParaRPr lang="pt-BR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 smtClean="0"/>
          </a:p>
        </p:txBody>
      </p:sp>
      <p:sp>
        <p:nvSpPr>
          <p:cNvPr id="4" name="Retângulo 3"/>
          <p:cNvSpPr/>
          <p:nvPr/>
        </p:nvSpPr>
        <p:spPr>
          <a:xfrm>
            <a:off x="611560" y="1556792"/>
            <a:ext cx="7920880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600" dirty="0" smtClean="0">
                <a:latin typeface="+mj-lt"/>
              </a:rPr>
              <a:t>Permitiu </a:t>
            </a:r>
            <a:r>
              <a:rPr lang="pt-BR" sz="2600" dirty="0">
                <a:latin typeface="+mj-lt"/>
              </a:rPr>
              <a:t>ampliar e aumentar o número de consultas de puericultura, o que não acontecia </a:t>
            </a:r>
            <a:r>
              <a:rPr lang="pt-BR" sz="2600" dirty="0" smtClean="0">
                <a:latin typeface="+mj-lt"/>
              </a:rPr>
              <a:t>anteriormente</a:t>
            </a:r>
            <a:r>
              <a:rPr lang="pt-BR" sz="2600" dirty="0" smtClean="0">
                <a:latin typeface="+mj-lt"/>
              </a:rPr>
              <a:t>, c</a:t>
            </a:r>
            <a:r>
              <a:rPr lang="pt-BR" sz="2600" dirty="0" smtClean="0">
                <a:latin typeface="+mj-lt"/>
              </a:rPr>
              <a:t>onseguindo </a:t>
            </a:r>
            <a:r>
              <a:rPr lang="pt-BR" sz="2600" dirty="0">
                <a:latin typeface="+mj-lt"/>
              </a:rPr>
              <a:t>acompanhamento das crianças com a periodicidade segundo protocolo do MS, o que não acontecia </a:t>
            </a:r>
            <a:r>
              <a:rPr lang="pt-BR" sz="2600" dirty="0" smtClean="0">
                <a:latin typeface="+mj-lt"/>
              </a:rPr>
              <a:t>anteriormente</a:t>
            </a:r>
            <a:r>
              <a:rPr lang="pt-BR" sz="2600" dirty="0">
                <a:latin typeface="+mj-lt"/>
              </a:rPr>
              <a:t>;</a:t>
            </a:r>
            <a:endParaRPr lang="pt-BR" sz="2600" dirty="0" smtClean="0">
              <a:latin typeface="+mj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600" dirty="0">
                <a:latin typeface="+mj-lt"/>
              </a:rPr>
              <a:t> </a:t>
            </a:r>
            <a:r>
              <a:rPr lang="pt-BR" sz="2600" dirty="0" smtClean="0">
                <a:latin typeface="+mj-lt"/>
              </a:rPr>
              <a:t>M</a:t>
            </a:r>
            <a:r>
              <a:rPr lang="pt-BR" sz="2600" dirty="0" smtClean="0">
                <a:latin typeface="+mj-lt"/>
              </a:rPr>
              <a:t>elhorou </a:t>
            </a:r>
            <a:r>
              <a:rPr lang="pt-BR" sz="2600" dirty="0">
                <a:latin typeface="+mj-lt"/>
              </a:rPr>
              <a:t>a qualidade do atendimento à </a:t>
            </a:r>
            <a:r>
              <a:rPr lang="pt-BR" sz="2600" dirty="0" smtClean="0">
                <a:latin typeface="+mj-lt"/>
              </a:rPr>
              <a:t>criança;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600" dirty="0">
                <a:latin typeface="+mj-lt"/>
              </a:rPr>
              <a:t> </a:t>
            </a:r>
            <a:r>
              <a:rPr lang="pt-BR" sz="2600" dirty="0" smtClean="0">
                <a:latin typeface="+mj-lt"/>
              </a:rPr>
              <a:t>M</a:t>
            </a:r>
            <a:r>
              <a:rPr lang="pt-BR" sz="2600" dirty="0" smtClean="0">
                <a:latin typeface="+mj-lt"/>
              </a:rPr>
              <a:t>elhorou </a:t>
            </a:r>
            <a:r>
              <a:rPr lang="pt-BR" sz="2600" dirty="0">
                <a:latin typeface="+mj-lt"/>
              </a:rPr>
              <a:t>o registro atualizado da </a:t>
            </a:r>
            <a:r>
              <a:rPr lang="pt-BR" sz="2600" dirty="0" smtClean="0">
                <a:latin typeface="+mj-lt"/>
              </a:rPr>
              <a:t>informação;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600" dirty="0">
                <a:latin typeface="+mj-lt"/>
              </a:rPr>
              <a:t> </a:t>
            </a:r>
            <a:r>
              <a:rPr lang="pt-BR" sz="2600" dirty="0" smtClean="0">
                <a:latin typeface="+mj-lt"/>
              </a:rPr>
              <a:t>As </a:t>
            </a:r>
            <a:r>
              <a:rPr lang="pt-BR" sz="2600" dirty="0">
                <a:latin typeface="+mj-lt"/>
              </a:rPr>
              <a:t>consultas odontológicas das crianças </a:t>
            </a:r>
            <a:r>
              <a:rPr lang="pt-BR" sz="2600" dirty="0" smtClean="0">
                <a:latin typeface="+mj-lt"/>
              </a:rPr>
              <a:t>aumentaram;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600" dirty="0">
                <a:latin typeface="+mj-lt"/>
              </a:rPr>
              <a:t> </a:t>
            </a:r>
            <a:r>
              <a:rPr lang="pt-BR" sz="2600" dirty="0" smtClean="0">
                <a:latin typeface="+mj-lt"/>
              </a:rPr>
              <a:t>O</a:t>
            </a:r>
            <a:r>
              <a:rPr lang="pt-BR" sz="2600" dirty="0" smtClean="0">
                <a:latin typeface="+mj-lt"/>
              </a:rPr>
              <a:t>s </a:t>
            </a:r>
            <a:r>
              <a:rPr lang="pt-BR" sz="2600" dirty="0">
                <a:latin typeface="+mj-lt"/>
              </a:rPr>
              <a:t>controles dos registros das atividades passaram a ser feitos de forma regular</a:t>
            </a:r>
          </a:p>
          <a:p>
            <a:endParaRPr lang="pt-BR" sz="2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501383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latin typeface="Arial" pitchFamily="34" charset="0"/>
                <a:cs typeface="Arial" pitchFamily="34" charset="0"/>
              </a:rPr>
              <a:t>Discussão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t-BR" dirty="0"/>
              <a:t>A promoção à saúde das crianças foi </a:t>
            </a:r>
            <a:r>
              <a:rPr lang="pt-BR" dirty="0" smtClean="0"/>
              <a:t>melhorada;</a:t>
            </a:r>
            <a:endParaRPr lang="pt-BR" dirty="0"/>
          </a:p>
          <a:p>
            <a:r>
              <a:rPr lang="pt-BR" dirty="0" smtClean="0"/>
              <a:t>A </a:t>
            </a:r>
            <a:r>
              <a:rPr lang="pt-BR" dirty="0"/>
              <a:t>qualidade nos atendimentos teve uma melhora </a:t>
            </a:r>
            <a:r>
              <a:rPr lang="pt-BR" dirty="0" smtClean="0"/>
              <a:t>significativa e </a:t>
            </a:r>
            <a:r>
              <a:rPr lang="pt-BR" dirty="0"/>
              <a:t>o acompanhamento de uma forma mais </a:t>
            </a:r>
            <a:r>
              <a:rPr lang="pt-BR" dirty="0" smtClean="0"/>
              <a:t>integral;</a:t>
            </a:r>
            <a:endParaRPr lang="pt-BR" dirty="0"/>
          </a:p>
          <a:p>
            <a:r>
              <a:rPr lang="pt-BR" dirty="0" smtClean="0"/>
              <a:t>O </a:t>
            </a:r>
            <a:r>
              <a:rPr lang="pt-BR" dirty="0"/>
              <a:t>fluxo na unidade melhorou com o agendamento das </a:t>
            </a:r>
            <a:r>
              <a:rPr lang="pt-BR" dirty="0" smtClean="0"/>
              <a:t>consultas;</a:t>
            </a:r>
            <a:endParaRPr lang="pt-BR" dirty="0"/>
          </a:p>
          <a:p>
            <a:r>
              <a:rPr lang="pt-BR" dirty="0" smtClean="0"/>
              <a:t>No </a:t>
            </a:r>
            <a:r>
              <a:rPr lang="pt-BR" dirty="0"/>
              <a:t>interior do nosso município as comunidades abraçaram o </a:t>
            </a:r>
            <a:r>
              <a:rPr lang="pt-BR" dirty="0" smtClean="0"/>
              <a:t>projeto;</a:t>
            </a:r>
            <a:endParaRPr lang="pt-BR" dirty="0"/>
          </a:p>
          <a:p>
            <a:r>
              <a:rPr lang="pt-BR" dirty="0" smtClean="0"/>
              <a:t>Para </a:t>
            </a:r>
            <a:r>
              <a:rPr lang="pt-BR" dirty="0"/>
              <a:t>a comunidade representou um avanço na atenção da saúde das </a:t>
            </a:r>
            <a:r>
              <a:rPr lang="pt-BR" dirty="0" smtClean="0"/>
              <a:t>crianças;</a:t>
            </a:r>
            <a:endParaRPr lang="pt-BR" dirty="0"/>
          </a:p>
          <a:p>
            <a:r>
              <a:rPr lang="pt-BR" dirty="0" smtClean="0"/>
              <a:t>Houve </a:t>
            </a:r>
            <a:r>
              <a:rPr lang="pt-BR" dirty="0"/>
              <a:t>diminuição do tempo de </a:t>
            </a:r>
            <a:r>
              <a:rPr lang="pt-BR" dirty="0" smtClean="0"/>
              <a:t>espera.</a:t>
            </a:r>
            <a:endParaRPr lang="pt-BR" dirty="0"/>
          </a:p>
          <a:p>
            <a:endParaRPr lang="pt-BR" dirty="0"/>
          </a:p>
          <a:p>
            <a:pPr marL="0" indent="0">
              <a:buNone/>
            </a:pP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34570420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latin typeface="Arial" pitchFamily="34" charset="0"/>
                <a:cs typeface="Arial" pitchFamily="34" charset="0"/>
              </a:rPr>
              <a:t>Reflexão Crítica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pt-BR" dirty="0"/>
          </a:p>
          <a:p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467544" y="1484784"/>
            <a:ext cx="842493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400" dirty="0">
                <a:latin typeface="+mj-lt"/>
              </a:rPr>
              <a:t>O curso em saúde da família facilitou minha autopreparação por meio dos casos interativos e estudos de prática clínica disponibilizados, assim como as revisões bibliográficas feitas com base nos erros cometidos no Teste de Qualificação Cognitiva (TQC), assim como as trocas nos fóruns com outros </a:t>
            </a:r>
            <a:r>
              <a:rPr lang="pt-BR" sz="2400" dirty="0" smtClean="0">
                <a:latin typeface="+mj-lt"/>
              </a:rPr>
              <a:t>profissionais;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2400" dirty="0">
              <a:latin typeface="+mj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400" dirty="0"/>
              <a:t>O diálogo com a comunidade e </a:t>
            </a:r>
            <a:r>
              <a:rPr lang="pt-BR" sz="2400" dirty="0" smtClean="0"/>
              <a:t>poder levar </a:t>
            </a:r>
            <a:r>
              <a:rPr lang="pt-BR" sz="2400" dirty="0"/>
              <a:t>a saúde da família à porta da casa dos brasileiros foi uma experiência maravilhosa. O SUS ganhou em credibilidade, a ESF foi fortalecida e o engajamento público foi um dos resultados mais importantes, além de melhorar o estado de saúde da população-alvo que foi o objetivo fundamental da intervenção.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330614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er\Downloads\downloa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556792"/>
            <a:ext cx="8215370" cy="4944042"/>
          </a:xfrm>
          <a:prstGeom prst="rect">
            <a:avLst/>
          </a:prstGeom>
          <a:noFill/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latin typeface="Arial" pitchFamily="34" charset="0"/>
                <a:cs typeface="Arial" pitchFamily="34" charset="0"/>
              </a:rPr>
              <a:t>Introdução</a:t>
            </a:r>
            <a:endParaRPr lang="pt-BR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485804" y="1607331"/>
            <a:ext cx="8229600" cy="5143536"/>
          </a:xfrm>
        </p:spPr>
        <p:txBody>
          <a:bodyPr>
            <a:normAutofit/>
          </a:bodyPr>
          <a:lstStyle/>
          <a:p>
            <a:r>
              <a:rPr lang="pt-BR" dirty="0" smtClean="0">
                <a:latin typeface="Arial" pitchFamily="34" charset="0"/>
                <a:cs typeface="Arial" pitchFamily="34" charset="0"/>
              </a:rPr>
              <a:t>Município: Cândido Godói</a:t>
            </a:r>
          </a:p>
          <a:p>
            <a:pPr lvl="1"/>
            <a:r>
              <a:rPr lang="pt-BR" dirty="0" smtClean="0">
                <a:latin typeface="Arial" pitchFamily="34" charset="0"/>
                <a:cs typeface="Arial" pitchFamily="34" charset="0"/>
              </a:rPr>
              <a:t>População total: 6.600 habitantes;</a:t>
            </a:r>
          </a:p>
          <a:p>
            <a:pPr lvl="1"/>
            <a:r>
              <a:rPr lang="pt-BR" dirty="0" smtClean="0">
                <a:latin typeface="Arial" pitchFamily="34" charset="0"/>
                <a:cs typeface="Arial" pitchFamily="34" charset="0"/>
              </a:rPr>
              <a:t>Atividade </a:t>
            </a:r>
            <a:r>
              <a:rPr lang="pt-BR" dirty="0">
                <a:latin typeface="Arial" pitchFamily="34" charset="0"/>
                <a:cs typeface="Arial" pitchFamily="34" charset="0"/>
              </a:rPr>
              <a:t>econômica principal é a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agricultura;</a:t>
            </a:r>
          </a:p>
          <a:p>
            <a:endParaRPr lang="pt-BR" dirty="0">
              <a:latin typeface="Arial" pitchFamily="34" charset="0"/>
              <a:cs typeface="Arial" pitchFamily="34" charset="0"/>
            </a:endParaRPr>
          </a:p>
          <a:p>
            <a:r>
              <a:rPr lang="pt-BR" dirty="0">
                <a:latin typeface="Arial" pitchFamily="34" charset="0"/>
                <a:cs typeface="Arial" pitchFamily="34" charset="0"/>
              </a:rPr>
              <a:t>A UBS de Cândido Godói é composta por 2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dirty="0">
                <a:latin typeface="Arial" pitchFamily="34" charset="0"/>
                <a:cs typeface="Arial" pitchFamily="34" charset="0"/>
              </a:rPr>
              <a:t>Estratégias de Saúde da Família (ESF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);</a:t>
            </a:r>
          </a:p>
          <a:p>
            <a:pPr>
              <a:buNone/>
            </a:pP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r>
              <a:rPr lang="pt-BR" dirty="0">
                <a:latin typeface="Arial" pitchFamily="34" charset="0"/>
                <a:cs typeface="Arial" pitchFamily="34" charset="0"/>
              </a:rPr>
              <a:t>A composição da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equipe;</a:t>
            </a:r>
          </a:p>
          <a:p>
            <a:pPr>
              <a:buNone/>
            </a:pPr>
            <a:endParaRPr lang="pt-BR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latin typeface="Arial" pitchFamily="34" charset="0"/>
                <a:cs typeface="Arial" pitchFamily="34" charset="0"/>
              </a:rPr>
              <a:t>Reflexão Crítica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600" dirty="0" smtClean="0"/>
              <a:t>No </a:t>
            </a:r>
            <a:r>
              <a:rPr lang="pt-BR" sz="2600" dirty="0" smtClean="0"/>
              <a:t>início </a:t>
            </a:r>
            <a:r>
              <a:rPr lang="pt-BR" sz="2600" dirty="0" smtClean="0"/>
              <a:t>achava que o curso da educação a distancia seria complicado pela internet já que não tenho muita destreza com </a:t>
            </a:r>
            <a:r>
              <a:rPr lang="pt-BR" sz="2600" dirty="0" smtClean="0"/>
              <a:t>ela;</a:t>
            </a:r>
            <a:endParaRPr lang="pt-BR" sz="2600" dirty="0" smtClean="0"/>
          </a:p>
          <a:p>
            <a:r>
              <a:rPr lang="pt-BR" sz="2600" dirty="0"/>
              <a:t>T</a:t>
            </a:r>
            <a:r>
              <a:rPr lang="pt-BR" sz="2600" dirty="0" smtClean="0"/>
              <a:t>ambém </a:t>
            </a:r>
            <a:r>
              <a:rPr lang="pt-BR" sz="2600" dirty="0" smtClean="0"/>
              <a:t>acreditava que o curso seria de outro formato, outro tipo de </a:t>
            </a:r>
            <a:r>
              <a:rPr lang="pt-BR" sz="2600" dirty="0" smtClean="0"/>
              <a:t>investigação;</a:t>
            </a:r>
            <a:endParaRPr lang="pt-BR" sz="2600" dirty="0" smtClean="0"/>
          </a:p>
          <a:p>
            <a:r>
              <a:rPr lang="pt-BR" sz="2600" dirty="0" smtClean="0"/>
              <a:t>Mas  </a:t>
            </a:r>
            <a:r>
              <a:rPr lang="pt-BR" sz="2600" dirty="0" smtClean="0"/>
              <a:t>com o decorrer </a:t>
            </a:r>
            <a:r>
              <a:rPr lang="pt-BR" sz="2600" dirty="0" smtClean="0"/>
              <a:t>do </a:t>
            </a:r>
            <a:r>
              <a:rPr lang="pt-BR" sz="2600" dirty="0" smtClean="0"/>
              <a:t>curso e após </a:t>
            </a:r>
            <a:r>
              <a:rPr lang="pt-BR" sz="2600" dirty="0" smtClean="0"/>
              <a:t>vários tropeços </a:t>
            </a:r>
            <a:r>
              <a:rPr lang="pt-BR" sz="2600" dirty="0" smtClean="0"/>
              <a:t>com a internet, notebook e troca de orientadores a minha </a:t>
            </a:r>
            <a:r>
              <a:rPr lang="pt-BR" sz="2600" dirty="0" smtClean="0"/>
              <a:t>expectativa e </a:t>
            </a:r>
            <a:r>
              <a:rPr lang="pt-BR" sz="2600" dirty="0" smtClean="0"/>
              <a:t>interesse </a:t>
            </a:r>
            <a:r>
              <a:rPr lang="pt-BR" sz="2600" dirty="0" smtClean="0"/>
              <a:t>pelo </a:t>
            </a:r>
            <a:r>
              <a:rPr lang="pt-BR" sz="2600" dirty="0" smtClean="0"/>
              <a:t>curso </a:t>
            </a:r>
            <a:r>
              <a:rPr lang="pt-BR" sz="2600" dirty="0" smtClean="0"/>
              <a:t>melhorou </a:t>
            </a:r>
            <a:r>
              <a:rPr lang="pt-BR" sz="2600" dirty="0" smtClean="0"/>
              <a:t>significativamente.</a:t>
            </a:r>
            <a:endParaRPr lang="pt-BR" sz="2600" dirty="0"/>
          </a:p>
        </p:txBody>
      </p:sp>
    </p:spTree>
    <p:extLst>
      <p:ext uri="{BB962C8B-B14F-4D97-AF65-F5344CB8AC3E}">
        <p14:creationId xmlns:p14="http://schemas.microsoft.com/office/powerpoint/2010/main" val="378827710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latin typeface="Arial" pitchFamily="34" charset="0"/>
                <a:cs typeface="Arial" pitchFamily="34" charset="0"/>
              </a:rPr>
              <a:t>Reflexão Crítica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4525963"/>
          </a:xfrm>
        </p:spPr>
        <p:txBody>
          <a:bodyPr>
            <a:normAutofit/>
          </a:bodyPr>
          <a:lstStyle/>
          <a:p>
            <a:r>
              <a:rPr lang="pt-BR" sz="2600" dirty="0" smtClean="0"/>
              <a:t>Incorporei novos conhecimentos sobre aspectos da gestão </a:t>
            </a:r>
            <a:r>
              <a:rPr lang="pt-BR" sz="2600" dirty="0" smtClean="0"/>
              <a:t>de várias </a:t>
            </a:r>
            <a:r>
              <a:rPr lang="pt-BR" sz="2600" dirty="0" smtClean="0"/>
              <a:t>doenças, refleti  sobre as diferentes maneiras de observar e resolver um problema de saúde,  aprendi a trabalhar em </a:t>
            </a:r>
            <a:r>
              <a:rPr lang="pt-BR" sz="2600" dirty="0" smtClean="0"/>
              <a:t>programas </a:t>
            </a:r>
            <a:r>
              <a:rPr lang="pt-BR" sz="2600" dirty="0" smtClean="0"/>
              <a:t>como </a:t>
            </a:r>
            <a:r>
              <a:rPr lang="pt-BR" sz="2600" dirty="0" smtClean="0"/>
              <a:t>Excel</a:t>
            </a:r>
            <a:r>
              <a:rPr lang="pt-BR" sz="2600" dirty="0"/>
              <a:t>;</a:t>
            </a:r>
            <a:endParaRPr lang="pt-BR" sz="2600" dirty="0" smtClean="0"/>
          </a:p>
          <a:p>
            <a:endParaRPr lang="pt-BR" sz="2600" dirty="0" smtClean="0"/>
          </a:p>
          <a:p>
            <a:r>
              <a:rPr lang="pt-BR" sz="2600" dirty="0" smtClean="0"/>
              <a:t>Achei muito educacional os casos da </a:t>
            </a:r>
            <a:r>
              <a:rPr lang="pt-BR" sz="2600" dirty="0" smtClean="0"/>
              <a:t>prática  </a:t>
            </a:r>
            <a:r>
              <a:rPr lang="pt-BR" sz="2600" dirty="0" smtClean="0"/>
              <a:t>clínica, assim como o espaço para dialogar sobre </a:t>
            </a:r>
            <a:r>
              <a:rPr lang="pt-BR" sz="2600" dirty="0" smtClean="0"/>
              <a:t>dúvidas </a:t>
            </a:r>
            <a:r>
              <a:rPr lang="pt-BR" sz="2600" dirty="0" smtClean="0"/>
              <a:t>com a orientadora e com a turma.</a:t>
            </a:r>
            <a:endParaRPr lang="pt-BR" sz="2600" dirty="0"/>
          </a:p>
        </p:txBody>
      </p:sp>
    </p:spTree>
    <p:extLst>
      <p:ext uri="{BB962C8B-B14F-4D97-AF65-F5344CB8AC3E}">
        <p14:creationId xmlns:p14="http://schemas.microsoft.com/office/powerpoint/2010/main" val="383255616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pt-BR" sz="4800" dirty="0" smtClean="0"/>
          </a:p>
          <a:p>
            <a:pPr marL="0" indent="0" algn="ctr">
              <a:buNone/>
            </a:pPr>
            <a:r>
              <a:rPr lang="pt-BR" sz="4800" dirty="0" smtClean="0"/>
              <a:t>Obrigado</a:t>
            </a:r>
            <a:endParaRPr lang="pt-BR" sz="4800" dirty="0"/>
          </a:p>
        </p:txBody>
      </p:sp>
    </p:spTree>
    <p:extLst>
      <p:ext uri="{BB962C8B-B14F-4D97-AF65-F5344CB8AC3E}">
        <p14:creationId xmlns:p14="http://schemas.microsoft.com/office/powerpoint/2010/main" val="24714235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latin typeface="Arial" pitchFamily="34" charset="0"/>
                <a:cs typeface="Arial" pitchFamily="34" charset="0"/>
              </a:rPr>
              <a:t>I</a:t>
            </a:r>
            <a:r>
              <a:rPr lang="pt-BR" b="1" dirty="0" smtClean="0">
                <a:latin typeface="Arial" pitchFamily="34" charset="0"/>
                <a:cs typeface="Arial" pitchFamily="34" charset="0"/>
              </a:rPr>
              <a:t>ntrodução</a:t>
            </a:r>
            <a:endParaRPr lang="pt-BR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pt-BR" dirty="0">
                <a:latin typeface="Arial" pitchFamily="34" charset="0"/>
                <a:cs typeface="Arial" pitchFamily="34" charset="0"/>
              </a:rPr>
              <a:t>estrutura física da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UBS;</a:t>
            </a:r>
          </a:p>
          <a:p>
            <a:endParaRPr lang="pt-BR" dirty="0">
              <a:latin typeface="Arial" pitchFamily="34" charset="0"/>
              <a:cs typeface="Arial" pitchFamily="34" charset="0"/>
            </a:endParaRPr>
          </a:p>
          <a:p>
            <a:r>
              <a:rPr lang="pt-BR" dirty="0">
                <a:latin typeface="Arial" pitchFamily="34" charset="0"/>
                <a:cs typeface="Arial" pitchFamily="34" charset="0"/>
              </a:rPr>
              <a:t>Na saúde da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criança temos </a:t>
            </a:r>
            <a:r>
              <a:rPr lang="pt-BR" dirty="0">
                <a:latin typeface="Arial" pitchFamily="34" charset="0"/>
                <a:cs typeface="Arial" pitchFamily="34" charset="0"/>
              </a:rPr>
              <a:t>consultas de pediatria as quais são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agendadas;</a:t>
            </a:r>
          </a:p>
          <a:p>
            <a:endParaRPr lang="pt-BR" dirty="0">
              <a:latin typeface="Arial" pitchFamily="34" charset="0"/>
              <a:cs typeface="Arial" pitchFamily="34" charset="0"/>
            </a:endParaRPr>
          </a:p>
          <a:p>
            <a:r>
              <a:rPr lang="pt-BR" dirty="0">
                <a:latin typeface="Arial" pitchFamily="34" charset="0"/>
                <a:cs typeface="Arial" pitchFamily="34" charset="0"/>
              </a:rPr>
              <a:t>Segundo os Cadernos de Ações Programáticas (CAP) tínhamos uma cobertura de 76% para as crianças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&lt; 1 ano;</a:t>
            </a:r>
          </a:p>
          <a:p>
            <a:endParaRPr lang="pt-BR" dirty="0"/>
          </a:p>
          <a:p>
            <a:endParaRPr lang="pt-BR" dirty="0"/>
          </a:p>
          <a:p>
            <a:endParaRPr lang="pt-BR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latin typeface="Arial" pitchFamily="34" charset="0"/>
                <a:cs typeface="Arial" pitchFamily="34" charset="0"/>
              </a:rPr>
              <a:t>Introdução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endParaRPr lang="pt-BR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pt-BR" dirty="0">
              <a:latin typeface="Arial" pitchFamily="34" charset="0"/>
              <a:cs typeface="Arial" pitchFamily="34" charset="0"/>
            </a:endParaRPr>
          </a:p>
          <a:p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latin typeface="Arial" pitchFamily="34" charset="0"/>
                <a:cs typeface="Arial" pitchFamily="34" charset="0"/>
              </a:rPr>
              <a:t>Objetivo geral</a:t>
            </a:r>
            <a:endParaRPr lang="pt-BR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 smtClean="0"/>
          </a:p>
          <a:p>
            <a:endParaRPr lang="pt-BR" dirty="0"/>
          </a:p>
          <a:p>
            <a:r>
              <a:rPr lang="pt-BR" sz="2800" dirty="0" smtClean="0">
                <a:latin typeface="Arial" pitchFamily="34" charset="0"/>
                <a:cs typeface="Arial" pitchFamily="34" charset="0"/>
              </a:rPr>
              <a:t>Melhorar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a atenção à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saúde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da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criança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de zero a 72 meses de idade na UBS Cândido Godói, no município de Cândido Godói-RS.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latin typeface="Arial" pitchFamily="34" charset="0"/>
                <a:cs typeface="Arial" pitchFamily="34" charset="0"/>
              </a:rPr>
              <a:t>Metodologia</a:t>
            </a:r>
            <a:endParaRPr lang="pt-BR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472518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3000" dirty="0" smtClean="0">
                <a:latin typeface="Arial" pitchFamily="34" charset="0"/>
                <a:cs typeface="Arial" pitchFamily="34" charset="0"/>
              </a:rPr>
              <a:t>Período: 12 semanas</a:t>
            </a:r>
          </a:p>
          <a:p>
            <a:pPr marL="0" indent="0">
              <a:buNone/>
            </a:pPr>
            <a:r>
              <a:rPr lang="pt-BR" sz="3000" dirty="0" smtClean="0">
                <a:latin typeface="Arial" pitchFamily="34" charset="0"/>
                <a:cs typeface="Arial" pitchFamily="34" charset="0"/>
              </a:rPr>
              <a:t>Ações realizadas:</a:t>
            </a:r>
          </a:p>
          <a:p>
            <a:r>
              <a:rPr lang="pt-BR" sz="2800" dirty="0" smtClean="0">
                <a:latin typeface="Arial" pitchFamily="34" charset="0"/>
                <a:cs typeface="Arial" pitchFamily="34" charset="0"/>
              </a:rPr>
              <a:t>Cadastramento das crianças;</a:t>
            </a:r>
          </a:p>
          <a:p>
            <a:r>
              <a:rPr lang="pt-BR" sz="2800" dirty="0" smtClean="0">
                <a:latin typeface="Arial" pitchFamily="34" charset="0"/>
                <a:cs typeface="Arial" pitchFamily="34" charset="0"/>
              </a:rPr>
              <a:t>Monitoramento;</a:t>
            </a:r>
          </a:p>
          <a:p>
            <a:r>
              <a:rPr lang="pt-BR" sz="2800" dirty="0" smtClean="0">
                <a:latin typeface="Arial" pitchFamily="34" charset="0"/>
                <a:cs typeface="Arial" pitchFamily="34" charset="0"/>
              </a:rPr>
              <a:t>Debater com a equipe sobre os protocolos; </a:t>
            </a:r>
          </a:p>
          <a:p>
            <a:r>
              <a:rPr lang="pt-BR" sz="2800" dirty="0" smtClean="0">
                <a:latin typeface="Arial" pitchFamily="34" charset="0"/>
                <a:cs typeface="Arial" pitchFamily="34" charset="0"/>
              </a:rPr>
              <a:t>Levantamento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dos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equipamentos; </a:t>
            </a:r>
          </a:p>
          <a:p>
            <a:r>
              <a:rPr lang="pt-BR" sz="2800" dirty="0" smtClean="0">
                <a:latin typeface="Arial" pitchFamily="34" charset="0"/>
                <a:cs typeface="Arial" pitchFamily="34" charset="0"/>
              </a:rPr>
              <a:t>Participação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dos membros da equipe nas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consulta;</a:t>
            </a:r>
          </a:p>
          <a:p>
            <a:r>
              <a:rPr lang="pt-BR" sz="2800" dirty="0" smtClean="0">
                <a:latin typeface="Arial" pitchFamily="34" charset="0"/>
                <a:cs typeface="Arial" pitchFamily="34" charset="0"/>
              </a:rPr>
              <a:t>Orientar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os pais em cada consulta sobre as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vacinas;</a:t>
            </a:r>
            <a:endParaRPr lang="pt-BR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25674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latin typeface="Arial" pitchFamily="34" charset="0"/>
                <a:cs typeface="Arial" pitchFamily="34" charset="0"/>
              </a:rPr>
              <a:t>Metodologia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800" dirty="0" smtClean="0">
                <a:latin typeface="Arial" pitchFamily="34" charset="0"/>
                <a:cs typeface="Arial" pitchFamily="34" charset="0"/>
              </a:rPr>
              <a:t>Explicar aos pais sobre a importância do suplemento ferroso;</a:t>
            </a:r>
          </a:p>
          <a:p>
            <a:r>
              <a:rPr lang="pt-BR" sz="2800" dirty="0" smtClean="0">
                <a:latin typeface="Arial" pitchFamily="34" charset="0"/>
                <a:cs typeface="Arial" pitchFamily="34" charset="0"/>
              </a:rPr>
              <a:t>Garantir a realização de teste auditivo e do pezinho;</a:t>
            </a:r>
          </a:p>
          <a:p>
            <a:r>
              <a:rPr lang="pt-BR" sz="2800" dirty="0" smtClean="0">
                <a:latin typeface="Arial" pitchFamily="34" charset="0"/>
                <a:cs typeface="Arial" pitchFamily="34" charset="0"/>
              </a:rPr>
              <a:t> Avaliar a necessidade de tratamento odontológico;</a:t>
            </a:r>
          </a:p>
          <a:p>
            <a:r>
              <a:rPr lang="pt-BR" sz="2800" dirty="0" smtClean="0">
                <a:latin typeface="Arial" pitchFamily="34" charset="0"/>
                <a:cs typeface="Arial" pitchFamily="34" charset="0"/>
              </a:rPr>
              <a:t>Realizar um controle das atividades de educação em saúde.</a:t>
            </a:r>
          </a:p>
          <a:p>
            <a:endParaRPr lang="pt-BR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latin typeface="Arial" pitchFamily="34" charset="0"/>
                <a:cs typeface="Arial" pitchFamily="34" charset="0"/>
              </a:rPr>
              <a:t>Metodologia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Materiais utilizados:</a:t>
            </a:r>
          </a:p>
          <a:p>
            <a:endParaRPr lang="pt-BR" sz="2800" dirty="0">
              <a:latin typeface="Arial" pitchFamily="34" charset="0"/>
              <a:cs typeface="Arial" pitchFamily="34" charset="0"/>
            </a:endParaRPr>
          </a:p>
          <a:p>
            <a:r>
              <a:rPr lang="pt-BR" sz="2800" dirty="0" smtClean="0">
                <a:latin typeface="Arial" pitchFamily="34" charset="0"/>
                <a:cs typeface="Arial" pitchFamily="34" charset="0"/>
              </a:rPr>
              <a:t>Prontuários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e caderneta das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crianças;</a:t>
            </a:r>
          </a:p>
          <a:p>
            <a:r>
              <a:rPr lang="pt-BR" sz="2800" dirty="0" smtClean="0">
                <a:latin typeface="Arial" pitchFamily="34" charset="0"/>
                <a:cs typeface="Arial" pitchFamily="34" charset="0"/>
              </a:rPr>
              <a:t>Livro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de registro de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vacinas;</a:t>
            </a:r>
          </a:p>
          <a:p>
            <a:r>
              <a:rPr lang="pt-BR" sz="2800" dirty="0" smtClean="0">
                <a:latin typeface="Arial" pitchFamily="34" charset="0"/>
                <a:cs typeface="Arial" pitchFamily="34" charset="0"/>
              </a:rPr>
              <a:t>Fichas-espelhos;</a:t>
            </a:r>
          </a:p>
          <a:p>
            <a:r>
              <a:rPr lang="pt-BR" sz="2800" dirty="0" smtClean="0">
                <a:latin typeface="Arial" pitchFamily="34" charset="0"/>
                <a:cs typeface="Arial" pitchFamily="34" charset="0"/>
              </a:rPr>
              <a:t>Planilhas.</a:t>
            </a:r>
            <a:endParaRPr lang="pt-BR" sz="2800" dirty="0">
              <a:latin typeface="Arial" pitchFamily="34" charset="0"/>
              <a:cs typeface="Arial" pitchFamily="34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5448513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669</TotalTime>
  <Words>1538</Words>
  <Application>Microsoft Office PowerPoint</Application>
  <PresentationFormat>Apresentação na tela (4:3)</PresentationFormat>
  <Paragraphs>202</Paragraphs>
  <Slides>32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32</vt:i4>
      </vt:variant>
    </vt:vector>
  </HeadingPairs>
  <TitlesOfParts>
    <vt:vector size="33" baseType="lpstr">
      <vt:lpstr>Tema do Office</vt:lpstr>
      <vt:lpstr>Melhoria da Atenção à Saúde da Criança de zero a 72 meses na UBS Cândido Godói, Cândido Godói/RS</vt:lpstr>
      <vt:lpstr>Introdução</vt:lpstr>
      <vt:lpstr>Introdução</vt:lpstr>
      <vt:lpstr>Introdução</vt:lpstr>
      <vt:lpstr>Introdução</vt:lpstr>
      <vt:lpstr>Objetivo geral</vt:lpstr>
      <vt:lpstr>Metodologia</vt:lpstr>
      <vt:lpstr>Metodologia</vt:lpstr>
      <vt:lpstr>Metodologia</vt:lpstr>
      <vt:lpstr>Apresentação do PowerPoint</vt:lpstr>
      <vt:lpstr>Objetivos específicos, Metas e Resultados</vt:lpstr>
      <vt:lpstr>Apresentação do PowerPoint</vt:lpstr>
      <vt:lpstr>Objetivos específicos, Metas e Resultados</vt:lpstr>
      <vt:lpstr>Objetivos específicos, Metas e Resultados</vt:lpstr>
      <vt:lpstr>Apresentação do PowerPoint</vt:lpstr>
      <vt:lpstr>Apresentação do PowerPoint</vt:lpstr>
      <vt:lpstr>Objetivos específicos, Metas e Resultados</vt:lpstr>
      <vt:lpstr>Objetivos específicos, Metas e Resultados</vt:lpstr>
      <vt:lpstr>Objetivos específicos, Metas e Resultados</vt:lpstr>
      <vt:lpstr>Objetivos específicos, Metas e Resultados</vt:lpstr>
      <vt:lpstr>Objetivos específicos, Metas e Resultados</vt:lpstr>
      <vt:lpstr>Objetivos específicos, Metas e Resultados</vt:lpstr>
      <vt:lpstr>Objetivos específicos, Metas e Resultados</vt:lpstr>
      <vt:lpstr>Objetivos específicos, Metas e Resultados</vt:lpstr>
      <vt:lpstr>Objetivos específicos, Metas e Resultados</vt:lpstr>
      <vt:lpstr>Objetivos específicos, Metas e Resultados</vt:lpstr>
      <vt:lpstr>Discussão</vt:lpstr>
      <vt:lpstr>Discussão</vt:lpstr>
      <vt:lpstr>Reflexão Crítica</vt:lpstr>
      <vt:lpstr>Reflexão Crítica</vt:lpstr>
      <vt:lpstr>Reflexão Crítica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Fernanda</cp:lastModifiedBy>
  <cp:revision>86</cp:revision>
  <dcterms:created xsi:type="dcterms:W3CDTF">2016-04-25T18:23:40Z</dcterms:created>
  <dcterms:modified xsi:type="dcterms:W3CDTF">2016-05-03T12:43:18Z</dcterms:modified>
</cp:coreProperties>
</file>